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2" r:id="rId6"/>
    <p:sldId id="261" r:id="rId7"/>
    <p:sldId id="260" r:id="rId8"/>
    <p:sldId id="268" r:id="rId9"/>
    <p:sldId id="265" r:id="rId10"/>
    <p:sldId id="269" r:id="rId11"/>
    <p:sldId id="264" r:id="rId12"/>
    <p:sldId id="266" r:id="rId13"/>
    <p:sldId id="267" r:id="rId14"/>
    <p:sldId id="270" r:id="rId15"/>
    <p:sldId id="271" r:id="rId16"/>
    <p:sldId id="272" r:id="rId17"/>
    <p:sldId id="273" r:id="rId18"/>
    <p:sldId id="276" r:id="rId19"/>
    <p:sldId id="274" r:id="rId20"/>
    <p:sldId id="275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63" r:id="rId38"/>
  </p:sldIdLst>
  <p:sldSz cx="9144000" cy="6858000" type="screen4x3"/>
  <p:notesSz cx="6858000" cy="9144000"/>
  <p:defaultTextStyle>
    <a:defPPr>
      <a:defRPr lang="sv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B46F8-FC45-4777-B75E-7C6FA96E892C}" type="datetimeFigureOut">
              <a:rPr lang="sv-FI" smtClean="0"/>
              <a:t>20.8.2015</a:t>
            </a:fld>
            <a:endParaRPr lang="sv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16FA-B66B-447C-9AA2-FC89A4249079}" type="slidenum">
              <a:rPr lang="sv-FI" smtClean="0"/>
              <a:t>‹#›</a:t>
            </a:fld>
            <a:endParaRPr lang="sv-FI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B46F8-FC45-4777-B75E-7C6FA96E892C}" type="datetimeFigureOut">
              <a:rPr lang="sv-FI" smtClean="0"/>
              <a:t>20.8.2015</a:t>
            </a:fld>
            <a:endParaRPr lang="sv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16FA-B66B-447C-9AA2-FC89A4249079}" type="slidenum">
              <a:rPr lang="sv-FI" smtClean="0"/>
              <a:t>‹#›</a:t>
            </a:fld>
            <a:endParaRPr lang="sv-F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vsnittsrubrik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B46F8-FC45-4777-B75E-7C6FA96E892C}" type="datetimeFigureOut">
              <a:rPr lang="sv-FI" smtClean="0"/>
              <a:t>20.8.2015</a:t>
            </a:fld>
            <a:endParaRPr lang="sv-FI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16FA-B66B-447C-9AA2-FC89A4249079}" type="slidenum">
              <a:rPr lang="sv-FI" smtClean="0"/>
              <a:t>‹#›</a:t>
            </a:fld>
            <a:endParaRPr lang="sv-F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B46F8-FC45-4777-B75E-7C6FA96E892C}" type="datetimeFigureOut">
              <a:rPr lang="sv-FI" smtClean="0"/>
              <a:t>20.8.2015</a:t>
            </a:fld>
            <a:endParaRPr lang="sv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16FA-B66B-447C-9AA2-FC89A4249079}" type="slidenum">
              <a:rPr lang="sv-FI" smtClean="0"/>
              <a:t>‹#›</a:t>
            </a:fld>
            <a:endParaRPr lang="sv-F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B46F8-FC45-4777-B75E-7C6FA96E892C}" type="datetimeFigureOut">
              <a:rPr lang="sv-FI" smtClean="0"/>
              <a:t>20.8.2015</a:t>
            </a:fld>
            <a:endParaRPr lang="sv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16FA-B66B-447C-9AA2-FC89A4249079}" type="slidenum">
              <a:rPr lang="sv-FI" smtClean="0"/>
              <a:t>‹#›</a:t>
            </a:fld>
            <a:endParaRPr lang="sv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B46F8-FC45-4777-B75E-7C6FA96E892C}" type="datetimeFigureOut">
              <a:rPr lang="sv-FI" smtClean="0"/>
              <a:t>20.8.2015</a:t>
            </a:fld>
            <a:endParaRPr lang="sv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16FA-B66B-447C-9AA2-FC89A4249079}" type="slidenum">
              <a:rPr lang="sv-FI" smtClean="0"/>
              <a:t>‹#›</a:t>
            </a:fld>
            <a:endParaRPr lang="sv-F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B46F8-FC45-4777-B75E-7C6FA96E892C}" type="datetimeFigureOut">
              <a:rPr lang="sv-FI" smtClean="0"/>
              <a:t>20.8.2015</a:t>
            </a:fld>
            <a:endParaRPr lang="sv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16FA-B66B-447C-9AA2-FC89A4249079}" type="slidenum">
              <a:rPr lang="sv-FI" smtClean="0"/>
              <a:t>‹#›</a:t>
            </a:fld>
            <a:endParaRPr lang="sv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B46F8-FC45-4777-B75E-7C6FA96E892C}" type="datetimeFigureOut">
              <a:rPr lang="sv-FI" smtClean="0"/>
              <a:t>20.8.2015</a:t>
            </a:fld>
            <a:endParaRPr lang="sv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16FA-B66B-447C-9AA2-FC89A4249079}" type="slidenum">
              <a:rPr lang="sv-FI" smtClean="0"/>
              <a:t>‹#›</a:t>
            </a:fld>
            <a:endParaRPr lang="sv-FI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smtClean="0"/>
              <a:t>Klicka på ikonen för att lägga till en bild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B46F8-FC45-4777-B75E-7C6FA96E892C}" type="datetimeFigureOut">
              <a:rPr lang="sv-FI" smtClean="0"/>
              <a:t>20.8.2015</a:t>
            </a:fld>
            <a:endParaRPr lang="sv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16FA-B66B-447C-9AA2-FC89A4249079}" type="slidenum">
              <a:rPr lang="sv-FI" smtClean="0"/>
              <a:t>‹#›</a:t>
            </a:fld>
            <a:endParaRPr lang="sv-FI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B46F8-FC45-4777-B75E-7C6FA96E892C}" type="datetimeFigureOut">
              <a:rPr lang="sv-FI" smtClean="0"/>
              <a:t>20.8.2015</a:t>
            </a:fld>
            <a:endParaRPr lang="sv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16FA-B66B-447C-9AA2-FC89A4249079}" type="slidenum">
              <a:rPr lang="sv-FI" smtClean="0"/>
              <a:t>‹#›</a:t>
            </a:fld>
            <a:endParaRPr lang="sv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B46F8-FC45-4777-B75E-7C6FA96E892C}" type="datetimeFigureOut">
              <a:rPr lang="sv-FI" smtClean="0"/>
              <a:t>20.8.2015</a:t>
            </a:fld>
            <a:endParaRPr lang="sv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16FA-B66B-447C-9AA2-FC89A4249079}" type="slidenum">
              <a:rPr lang="sv-FI" smtClean="0"/>
              <a:t>‹#›</a:t>
            </a:fld>
            <a:endParaRPr lang="sv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CF5B46F8-FC45-4777-B75E-7C6FA96E892C}" type="datetimeFigureOut">
              <a:rPr lang="sv-FI" smtClean="0"/>
              <a:t>20.8.2015</a:t>
            </a:fld>
            <a:endParaRPr lang="sv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sv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F2816FA-B66B-447C-9AA2-FC89A4249079}" type="slidenum">
              <a:rPr lang="sv-FI" smtClean="0"/>
              <a:t>‹#›</a:t>
            </a:fld>
            <a:endParaRPr lang="sv-FI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v-FI" dirty="0" smtClean="0"/>
              <a:t>Sten-, brons- och järnålder i Österbotten</a:t>
            </a:r>
            <a:endParaRPr lang="sv-FI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1806133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Users\torejung\Pictures\Fornminnen\img0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963" y="98425"/>
            <a:ext cx="7712075" cy="6659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7033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5963" y="421576"/>
            <a:ext cx="7712075" cy="6013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3119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5963" y="662633"/>
            <a:ext cx="7712075" cy="5531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ruta 1"/>
          <p:cNvSpPr txBox="1"/>
          <p:nvPr/>
        </p:nvSpPr>
        <p:spPr>
          <a:xfrm>
            <a:off x="827584" y="6193780"/>
            <a:ext cx="741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dirty="0" smtClean="0"/>
              <a:t>En del menar att mänskor bodde här före istiden</a:t>
            </a:r>
            <a:endParaRPr lang="sv-FI" dirty="0"/>
          </a:p>
        </p:txBody>
      </p:sp>
      <p:sp>
        <p:nvSpPr>
          <p:cNvPr id="3" name="textruta 2"/>
          <p:cNvSpPr txBox="1"/>
          <p:nvPr/>
        </p:nvSpPr>
        <p:spPr>
          <a:xfrm>
            <a:off x="1043608" y="188640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dirty="0" smtClean="0"/>
              <a:t>Varggrottan i Lappfjärd, Kristinestad</a:t>
            </a: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4194624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6" t="2341" r="5669" b="66335"/>
          <a:stretch/>
        </p:blipFill>
        <p:spPr bwMode="auto">
          <a:xfrm>
            <a:off x="899592" y="611396"/>
            <a:ext cx="7200800" cy="4745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ruta 1"/>
          <p:cNvSpPr txBox="1"/>
          <p:nvPr/>
        </p:nvSpPr>
        <p:spPr>
          <a:xfrm>
            <a:off x="1043608" y="179348"/>
            <a:ext cx="7336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dirty="0" smtClean="0"/>
              <a:t>Utgrävning i Varggrottan</a:t>
            </a:r>
            <a:endParaRPr lang="sv-FI" dirty="0"/>
          </a:p>
        </p:txBody>
      </p:sp>
      <p:pic>
        <p:nvPicPr>
          <p:cNvPr id="3" name="Bildobjekt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143" b="21323"/>
          <a:stretch/>
        </p:blipFill>
        <p:spPr>
          <a:xfrm>
            <a:off x="2137383" y="5445224"/>
            <a:ext cx="4410181" cy="129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829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93"/>
          <a:stretch/>
        </p:blipFill>
        <p:spPr bwMode="auto">
          <a:xfrm>
            <a:off x="1053658" y="485964"/>
            <a:ext cx="7336033" cy="6220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ruta 1"/>
          <p:cNvSpPr txBox="1"/>
          <p:nvPr/>
        </p:nvSpPr>
        <p:spPr>
          <a:xfrm>
            <a:off x="1043608" y="116632"/>
            <a:ext cx="7336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dirty="0" smtClean="0"/>
              <a:t>Fynd i Evijärvi, </a:t>
            </a:r>
            <a:r>
              <a:rPr lang="sv-FI" dirty="0" err="1" smtClean="0"/>
              <a:t>Kattilakoski</a:t>
            </a:r>
            <a:endParaRPr lang="sv-FI" dirty="0"/>
          </a:p>
        </p:txBody>
      </p:sp>
      <p:sp>
        <p:nvSpPr>
          <p:cNvPr id="3" name="textruta 2"/>
          <p:cNvSpPr txBox="1"/>
          <p:nvPr/>
        </p:nvSpPr>
        <p:spPr>
          <a:xfrm>
            <a:off x="3995936" y="6151999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dirty="0" smtClean="0">
                <a:solidFill>
                  <a:schemeClr val="bg1"/>
                </a:solidFill>
              </a:rPr>
              <a:t>Kamkeramik</a:t>
            </a:r>
            <a:endParaRPr lang="sv-FI" dirty="0">
              <a:solidFill>
                <a:schemeClr val="bg1"/>
              </a:solidFill>
            </a:endParaRPr>
          </a:p>
        </p:txBody>
      </p:sp>
      <p:sp>
        <p:nvSpPr>
          <p:cNvPr id="4" name="textruta 3"/>
          <p:cNvSpPr txBox="1"/>
          <p:nvPr/>
        </p:nvSpPr>
        <p:spPr>
          <a:xfrm>
            <a:off x="5558795" y="3648185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FI" dirty="0" smtClean="0">
                <a:solidFill>
                  <a:schemeClr val="bg1"/>
                </a:solidFill>
              </a:rPr>
              <a:t>Flintpilspets</a:t>
            </a:r>
            <a:endParaRPr lang="sv-FI" dirty="0">
              <a:solidFill>
                <a:schemeClr val="bg1"/>
              </a:solidFill>
            </a:endParaRPr>
          </a:p>
        </p:txBody>
      </p:sp>
      <p:sp>
        <p:nvSpPr>
          <p:cNvPr id="5" name="textruta 4"/>
          <p:cNvSpPr txBox="1"/>
          <p:nvPr/>
        </p:nvSpPr>
        <p:spPr>
          <a:xfrm>
            <a:off x="6936997" y="4717781"/>
            <a:ext cx="1872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FI" sz="1600" dirty="0" smtClean="0">
                <a:solidFill>
                  <a:schemeClr val="bg1"/>
                </a:solidFill>
              </a:rPr>
              <a:t>Bärnstensknapp</a:t>
            </a:r>
            <a:endParaRPr lang="sv-FI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137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755"/>
          <a:stretch/>
        </p:blipFill>
        <p:spPr bwMode="auto">
          <a:xfrm>
            <a:off x="825324" y="1509302"/>
            <a:ext cx="7493353" cy="2233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ruta 1"/>
          <p:cNvSpPr txBox="1"/>
          <p:nvPr/>
        </p:nvSpPr>
        <p:spPr>
          <a:xfrm>
            <a:off x="683568" y="404664"/>
            <a:ext cx="7920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2800" dirty="0" smtClean="0"/>
              <a:t>Pilspetsar i kvarts</a:t>
            </a:r>
            <a:endParaRPr lang="sv-FI" sz="2800" dirty="0"/>
          </a:p>
        </p:txBody>
      </p:sp>
      <p:sp>
        <p:nvSpPr>
          <p:cNvPr id="3" name="textruta 2"/>
          <p:cNvSpPr txBox="1"/>
          <p:nvPr/>
        </p:nvSpPr>
        <p:spPr>
          <a:xfrm>
            <a:off x="825324" y="4077072"/>
            <a:ext cx="7493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dirty="0" smtClean="0"/>
              <a:t>Bergarten kvarts ger verktyg som är vassa som en kniv</a:t>
            </a: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291819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9" t="12362" r="13268" b="5971"/>
          <a:stretch/>
        </p:blipFill>
        <p:spPr bwMode="auto">
          <a:xfrm>
            <a:off x="2123728" y="815732"/>
            <a:ext cx="4261922" cy="4576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ruta 1"/>
          <p:cNvSpPr txBox="1"/>
          <p:nvPr/>
        </p:nvSpPr>
        <p:spPr>
          <a:xfrm>
            <a:off x="594713" y="344647"/>
            <a:ext cx="7784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2400" dirty="0" smtClean="0"/>
              <a:t>Skrapa av kvarts</a:t>
            </a:r>
            <a:endParaRPr lang="sv-FI" sz="2400" dirty="0"/>
          </a:p>
        </p:txBody>
      </p:sp>
      <p:pic>
        <p:nvPicPr>
          <p:cNvPr id="3" name="Bildobjekt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279"/>
          <a:stretch/>
        </p:blipFill>
        <p:spPr>
          <a:xfrm>
            <a:off x="1365900" y="5589240"/>
            <a:ext cx="6242551" cy="743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585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6412" y="548680"/>
            <a:ext cx="7470004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ruta 1"/>
          <p:cNvSpPr txBox="1"/>
          <p:nvPr/>
        </p:nvSpPr>
        <p:spPr>
          <a:xfrm>
            <a:off x="1043608" y="116632"/>
            <a:ext cx="7336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dirty="0" smtClean="0"/>
              <a:t>Hundbacka i Purmo</a:t>
            </a: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212679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4825" y="476672"/>
            <a:ext cx="7073631" cy="6180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ruta 3"/>
          <p:cNvSpPr txBox="1"/>
          <p:nvPr/>
        </p:nvSpPr>
        <p:spPr>
          <a:xfrm>
            <a:off x="1043608" y="116632"/>
            <a:ext cx="684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dirty="0" smtClean="0"/>
              <a:t>Hundbacka i Purmo</a:t>
            </a: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232722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552" y="692696"/>
            <a:ext cx="4648799" cy="5753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ruta 1"/>
          <p:cNvSpPr txBox="1"/>
          <p:nvPr/>
        </p:nvSpPr>
        <p:spPr>
          <a:xfrm>
            <a:off x="1043608" y="116632"/>
            <a:ext cx="7336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dirty="0" smtClean="0"/>
              <a:t>Fynd från Hundbacka i Purmo</a:t>
            </a:r>
            <a:endParaRPr lang="sv-FI" dirty="0"/>
          </a:p>
        </p:txBody>
      </p:sp>
      <p:sp>
        <p:nvSpPr>
          <p:cNvPr id="3" name="textruta 2"/>
          <p:cNvSpPr txBox="1"/>
          <p:nvPr/>
        </p:nvSpPr>
        <p:spPr>
          <a:xfrm>
            <a:off x="5796136" y="1916832"/>
            <a:ext cx="2376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FI" dirty="0" smtClean="0"/>
              <a:t>Smycken av bärnsten och tuggkåda som använts som tuggummi</a:t>
            </a: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71896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6" t="2350" r="4161" b="65749"/>
          <a:stretch/>
        </p:blipFill>
        <p:spPr bwMode="auto">
          <a:xfrm>
            <a:off x="619330" y="1124744"/>
            <a:ext cx="7553070" cy="4639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ruta 1"/>
          <p:cNvSpPr txBox="1"/>
          <p:nvPr/>
        </p:nvSpPr>
        <p:spPr>
          <a:xfrm>
            <a:off x="594713" y="344647"/>
            <a:ext cx="7784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2400" dirty="0" smtClean="0"/>
              <a:t>Rödockra – som använts bl.a. i samband med begravningar</a:t>
            </a:r>
            <a:endParaRPr lang="sv-FI" sz="2400" dirty="0"/>
          </a:p>
        </p:txBody>
      </p:sp>
      <p:pic>
        <p:nvPicPr>
          <p:cNvPr id="3" name="Bildobjekt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5580488"/>
            <a:ext cx="5656314" cy="125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31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2" t="7535" r="5073" b="36761"/>
          <a:stretch/>
        </p:blipFill>
        <p:spPr bwMode="auto">
          <a:xfrm>
            <a:off x="179512" y="1204956"/>
            <a:ext cx="5768361" cy="4562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ruta 1"/>
          <p:cNvSpPr txBox="1"/>
          <p:nvPr/>
        </p:nvSpPr>
        <p:spPr>
          <a:xfrm>
            <a:off x="594713" y="344647"/>
            <a:ext cx="7784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2400" dirty="0" smtClean="0"/>
              <a:t>Grönlandssäl i Närpes</a:t>
            </a:r>
            <a:endParaRPr lang="sv-FI" sz="2400" dirty="0"/>
          </a:p>
        </p:txBody>
      </p:sp>
      <p:pic>
        <p:nvPicPr>
          <p:cNvPr id="3" name="Bildobjekt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547" b="686"/>
          <a:stretch/>
        </p:blipFill>
        <p:spPr>
          <a:xfrm>
            <a:off x="5724128" y="5221479"/>
            <a:ext cx="3271272" cy="1636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87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692696"/>
            <a:ext cx="8521862" cy="5007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ruta 1"/>
          <p:cNvSpPr txBox="1"/>
          <p:nvPr/>
        </p:nvSpPr>
        <p:spPr>
          <a:xfrm>
            <a:off x="594712" y="231031"/>
            <a:ext cx="7784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2400" dirty="0" smtClean="0"/>
              <a:t>Jättekyrka i Esse</a:t>
            </a:r>
            <a:endParaRPr lang="sv-FI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626" y="5700387"/>
            <a:ext cx="5105637" cy="1157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3334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00186" y="640107"/>
            <a:ext cx="8038203" cy="4085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ruta 1"/>
          <p:cNvSpPr txBox="1"/>
          <p:nvPr/>
        </p:nvSpPr>
        <p:spPr>
          <a:xfrm>
            <a:off x="580146" y="198349"/>
            <a:ext cx="7784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2400" dirty="0" smtClean="0"/>
              <a:t>Jättekyrkan i Esse</a:t>
            </a:r>
            <a:endParaRPr lang="sv-FI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9122" y="4725144"/>
            <a:ext cx="4303713" cy="2017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857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6967" y="692696"/>
            <a:ext cx="7480048" cy="5137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ruta 1"/>
          <p:cNvSpPr txBox="1"/>
          <p:nvPr/>
        </p:nvSpPr>
        <p:spPr>
          <a:xfrm>
            <a:off x="594713" y="231031"/>
            <a:ext cx="7784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2400" dirty="0" smtClean="0"/>
              <a:t>Gravrösen vid Björkbackavägen i Esse</a:t>
            </a:r>
            <a:endParaRPr lang="sv-FI" sz="2400" dirty="0"/>
          </a:p>
        </p:txBody>
      </p:sp>
      <p:pic>
        <p:nvPicPr>
          <p:cNvPr id="3" name="Bildobjekt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9" y="5936268"/>
            <a:ext cx="7316744" cy="661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388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-486564" y="1574795"/>
            <a:ext cx="5463825" cy="369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ruta 1"/>
          <p:cNvSpPr txBox="1"/>
          <p:nvPr/>
        </p:nvSpPr>
        <p:spPr>
          <a:xfrm>
            <a:off x="594713" y="231031"/>
            <a:ext cx="7784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2400" dirty="0" smtClean="0"/>
              <a:t>Fynd från Torrbacken i Esse</a:t>
            </a:r>
            <a:endParaRPr lang="sv-FI" sz="2400" dirty="0"/>
          </a:p>
        </p:txBody>
      </p:sp>
      <p:pic>
        <p:nvPicPr>
          <p:cNvPr id="3" name="Bildobjekt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6074145"/>
            <a:ext cx="7395415" cy="727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69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9"/>
          <a:stretch/>
        </p:blipFill>
        <p:spPr bwMode="auto">
          <a:xfrm>
            <a:off x="447014" y="687696"/>
            <a:ext cx="7869402" cy="6122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ruta 1"/>
          <p:cNvSpPr txBox="1"/>
          <p:nvPr/>
        </p:nvSpPr>
        <p:spPr>
          <a:xfrm>
            <a:off x="594713" y="231031"/>
            <a:ext cx="7784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2400" dirty="0" smtClean="0"/>
              <a:t>Hundraberget i Forsby - bronsåldersgravar</a:t>
            </a:r>
            <a:endParaRPr lang="sv-FI" sz="2400" dirty="0"/>
          </a:p>
        </p:txBody>
      </p:sp>
    </p:spTree>
    <p:extLst>
      <p:ext uri="{BB962C8B-B14F-4D97-AF65-F5344CB8AC3E}">
        <p14:creationId xmlns:p14="http://schemas.microsoft.com/office/powerpoint/2010/main" val="546365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94"/>
          <a:stretch/>
        </p:blipFill>
        <p:spPr bwMode="auto">
          <a:xfrm>
            <a:off x="209934" y="908720"/>
            <a:ext cx="8744891" cy="4177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ruta 1"/>
          <p:cNvSpPr txBox="1"/>
          <p:nvPr/>
        </p:nvSpPr>
        <p:spPr>
          <a:xfrm>
            <a:off x="594713" y="231031"/>
            <a:ext cx="7784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2400" dirty="0" smtClean="0"/>
              <a:t>Hednatemplet i Jeppo</a:t>
            </a:r>
            <a:endParaRPr lang="sv-FI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76" r="4869" b="15776"/>
          <a:stretch/>
        </p:blipFill>
        <p:spPr bwMode="auto">
          <a:xfrm>
            <a:off x="3096819" y="5082560"/>
            <a:ext cx="2971120" cy="1775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113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26"/>
          <a:stretch/>
        </p:blipFill>
        <p:spPr bwMode="auto">
          <a:xfrm>
            <a:off x="578446" y="687695"/>
            <a:ext cx="7976156" cy="5135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ruta 1"/>
          <p:cNvSpPr txBox="1"/>
          <p:nvPr/>
        </p:nvSpPr>
        <p:spPr>
          <a:xfrm>
            <a:off x="594713" y="231031"/>
            <a:ext cx="7784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2400" dirty="0" smtClean="0"/>
              <a:t>Hednatemplet i Jeppo</a:t>
            </a:r>
            <a:endParaRPr lang="sv-FI" sz="2400" dirty="0"/>
          </a:p>
        </p:txBody>
      </p:sp>
      <p:pic>
        <p:nvPicPr>
          <p:cNvPr id="3" name="Bildobjekt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60" b="5771"/>
          <a:stretch/>
        </p:blipFill>
        <p:spPr>
          <a:xfrm>
            <a:off x="4355974" y="5907565"/>
            <a:ext cx="4562529" cy="971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407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3" t="4121" r="8023" b="12274"/>
          <a:stretch/>
        </p:blipFill>
        <p:spPr bwMode="auto">
          <a:xfrm>
            <a:off x="384560" y="480799"/>
            <a:ext cx="4835511" cy="6162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ruta 1"/>
          <p:cNvSpPr txBox="1"/>
          <p:nvPr/>
        </p:nvSpPr>
        <p:spPr>
          <a:xfrm>
            <a:off x="683568" y="116632"/>
            <a:ext cx="7784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2400" dirty="0" smtClean="0"/>
              <a:t>Bronsyxa och pilspets av flinta</a:t>
            </a:r>
            <a:endParaRPr lang="sv-FI" sz="2400" dirty="0"/>
          </a:p>
        </p:txBody>
      </p:sp>
      <p:pic>
        <p:nvPicPr>
          <p:cNvPr id="3" name="Bildobjekt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823" y="5661248"/>
            <a:ext cx="3765881" cy="878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66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2" t="3840" r="13090" b="15551"/>
          <a:stretch/>
        </p:blipFill>
        <p:spPr bwMode="auto">
          <a:xfrm>
            <a:off x="1979712" y="764704"/>
            <a:ext cx="4918270" cy="3414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ruta 1"/>
          <p:cNvSpPr txBox="1"/>
          <p:nvPr/>
        </p:nvSpPr>
        <p:spPr>
          <a:xfrm>
            <a:off x="611560" y="116632"/>
            <a:ext cx="7784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2400" dirty="0" smtClean="0"/>
              <a:t>Kvartspilspetsar från Lappfjärd och </a:t>
            </a:r>
            <a:r>
              <a:rPr lang="sv-FI" sz="2400" dirty="0" err="1" smtClean="0"/>
              <a:t>Kattilakoski</a:t>
            </a:r>
            <a:r>
              <a:rPr lang="sv-FI" sz="2400" dirty="0" smtClean="0"/>
              <a:t> i Esse</a:t>
            </a:r>
            <a:endParaRPr lang="sv-FI" sz="2400" dirty="0"/>
          </a:p>
        </p:txBody>
      </p:sp>
      <p:pic>
        <p:nvPicPr>
          <p:cNvPr id="3" name="Bildobjekt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205"/>
          <a:stretch/>
        </p:blipFill>
        <p:spPr>
          <a:xfrm>
            <a:off x="2124342" y="4653135"/>
            <a:ext cx="4629010" cy="1585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383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7" r="3981" b="2344"/>
          <a:stretch/>
        </p:blipFill>
        <p:spPr bwMode="auto">
          <a:xfrm>
            <a:off x="827585" y="605755"/>
            <a:ext cx="7504566" cy="5282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ruta 1"/>
          <p:cNvSpPr txBox="1"/>
          <p:nvPr/>
        </p:nvSpPr>
        <p:spPr>
          <a:xfrm>
            <a:off x="611560" y="116632"/>
            <a:ext cx="7784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2400" dirty="0" smtClean="0"/>
              <a:t>Gravröse vid Storbacken i Esse</a:t>
            </a:r>
            <a:endParaRPr lang="sv-FI" sz="2400" dirty="0"/>
          </a:p>
        </p:txBody>
      </p:sp>
      <p:pic>
        <p:nvPicPr>
          <p:cNvPr id="3" name="Bildobjekt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5902852"/>
            <a:ext cx="4342206" cy="85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178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42782" y="4941168"/>
            <a:ext cx="3922482" cy="1624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ruta 1"/>
          <p:cNvSpPr txBox="1"/>
          <p:nvPr/>
        </p:nvSpPr>
        <p:spPr>
          <a:xfrm>
            <a:off x="611560" y="116632"/>
            <a:ext cx="7784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2400" dirty="0" smtClean="0"/>
              <a:t>Bronsyxa av </a:t>
            </a:r>
            <a:r>
              <a:rPr lang="sv-FI" sz="2400" dirty="0" err="1" smtClean="0"/>
              <a:t>Mälartyp</a:t>
            </a:r>
            <a:r>
              <a:rPr lang="sv-FI" sz="2400" dirty="0" smtClean="0"/>
              <a:t> funnen i Jeppo</a:t>
            </a:r>
            <a:endParaRPr lang="sv-FI" sz="2400" dirty="0"/>
          </a:p>
        </p:txBody>
      </p:sp>
      <p:pic>
        <p:nvPicPr>
          <p:cNvPr id="3" name="Bildobjekt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8" t="18315" r="3431" b="7984"/>
          <a:stretch/>
        </p:blipFill>
        <p:spPr>
          <a:xfrm>
            <a:off x="402042" y="836712"/>
            <a:ext cx="8203962" cy="381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78" b="29757"/>
          <a:stretch/>
        </p:blipFill>
        <p:spPr bwMode="auto">
          <a:xfrm>
            <a:off x="818714" y="5589240"/>
            <a:ext cx="7167574" cy="692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ruta 1"/>
          <p:cNvSpPr txBox="1"/>
          <p:nvPr/>
        </p:nvSpPr>
        <p:spPr>
          <a:xfrm>
            <a:off x="611560" y="260648"/>
            <a:ext cx="7784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2400" dirty="0" smtClean="0"/>
              <a:t>Rest sten vid gravröse i Jeppo</a:t>
            </a:r>
            <a:endParaRPr lang="sv-FI" sz="2400" dirty="0"/>
          </a:p>
        </p:txBody>
      </p:sp>
      <p:pic>
        <p:nvPicPr>
          <p:cNvPr id="3" name="Bildobjekt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106" y="836711"/>
            <a:ext cx="3812094" cy="4453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096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27784" y="6107980"/>
            <a:ext cx="3980201" cy="692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ruta 1"/>
          <p:cNvSpPr txBox="1"/>
          <p:nvPr/>
        </p:nvSpPr>
        <p:spPr>
          <a:xfrm>
            <a:off x="611560" y="260648"/>
            <a:ext cx="7784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2400" dirty="0" smtClean="0"/>
              <a:t>Långröse vid </a:t>
            </a:r>
            <a:r>
              <a:rPr lang="sv-FI" sz="2400" dirty="0" err="1" smtClean="0"/>
              <a:t>Oxhålet</a:t>
            </a:r>
            <a:r>
              <a:rPr lang="sv-FI" sz="2400" dirty="0" smtClean="0"/>
              <a:t> i Esse</a:t>
            </a:r>
            <a:endParaRPr lang="sv-FI" sz="2400" dirty="0"/>
          </a:p>
        </p:txBody>
      </p:sp>
      <p:pic>
        <p:nvPicPr>
          <p:cNvPr id="3" name="Bildobjekt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94" y="714204"/>
            <a:ext cx="8047857" cy="539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015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611560" y="260648"/>
            <a:ext cx="7784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2400" dirty="0" smtClean="0"/>
              <a:t>Boplatsgrop från bronsåldern vid Storbacken i Esse</a:t>
            </a:r>
            <a:endParaRPr lang="sv-FI" sz="2400" dirty="0"/>
          </a:p>
        </p:txBody>
      </p:sp>
      <p:pic>
        <p:nvPicPr>
          <p:cNvPr id="3" name="Bildobjekt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90"/>
          <a:stretch/>
        </p:blipFill>
        <p:spPr>
          <a:xfrm>
            <a:off x="512629" y="908720"/>
            <a:ext cx="7982788" cy="522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53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611560" y="260648"/>
            <a:ext cx="7784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2400" dirty="0" smtClean="0"/>
              <a:t>Bronsspänne från Linjärvsbacken i Esse</a:t>
            </a:r>
            <a:endParaRPr lang="sv-FI" sz="2400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57" b="21382"/>
          <a:stretch/>
        </p:blipFill>
        <p:spPr>
          <a:xfrm>
            <a:off x="621664" y="908720"/>
            <a:ext cx="7550736" cy="4433665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41" y="5266720"/>
            <a:ext cx="7324182" cy="1570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76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611560" y="260648"/>
            <a:ext cx="7784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2400" dirty="0" smtClean="0"/>
              <a:t>Röse vid Asplandet i Jeppo</a:t>
            </a:r>
            <a:endParaRPr lang="sv-FI" sz="2400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849" y="908720"/>
            <a:ext cx="6694366" cy="4433665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41" y="5592759"/>
            <a:ext cx="7324182" cy="918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190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611560" y="260648"/>
            <a:ext cx="7784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2400" dirty="0" smtClean="0"/>
              <a:t>Romerskt bronsmynt funnet i Jeppo</a:t>
            </a:r>
            <a:endParaRPr lang="sv-FI" sz="2400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2" t="2826"/>
          <a:stretch/>
        </p:blipFill>
        <p:spPr>
          <a:xfrm>
            <a:off x="323528" y="908720"/>
            <a:ext cx="5094151" cy="5391420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6" t="8257"/>
          <a:stretch/>
        </p:blipFill>
        <p:spPr>
          <a:xfrm>
            <a:off x="5417679" y="5340056"/>
            <a:ext cx="3368160" cy="960084"/>
          </a:xfrm>
          <a:prstGeom prst="rect">
            <a:avLst/>
          </a:prstGeom>
        </p:spPr>
      </p:pic>
      <p:sp>
        <p:nvSpPr>
          <p:cNvPr id="3" name="textruta 2"/>
          <p:cNvSpPr txBox="1"/>
          <p:nvPr/>
        </p:nvSpPr>
        <p:spPr>
          <a:xfrm>
            <a:off x="5796136" y="1988840"/>
            <a:ext cx="2736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FI" dirty="0" err="1" smtClean="0"/>
              <a:t>Kejsar</a:t>
            </a:r>
            <a:r>
              <a:rPr lang="sv-FI" dirty="0" smtClean="0"/>
              <a:t> Hadrianus var den som också byggde försvarsmuren mot Skottarna (</a:t>
            </a:r>
            <a:r>
              <a:rPr lang="sv-FI" dirty="0" err="1" smtClean="0"/>
              <a:t>Hadrians</a:t>
            </a:r>
            <a:r>
              <a:rPr lang="sv-FI" dirty="0" smtClean="0"/>
              <a:t> Wall)</a:t>
            </a: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31963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611560" y="260648"/>
            <a:ext cx="7784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2400" dirty="0" smtClean="0"/>
              <a:t>Bronsring från Högbacka nära Fors i Esse</a:t>
            </a:r>
            <a:endParaRPr lang="sv-FI" sz="2400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7" r="3018" b="14599"/>
          <a:stretch/>
        </p:blipFill>
        <p:spPr>
          <a:xfrm>
            <a:off x="1137829" y="1092501"/>
            <a:ext cx="6714566" cy="4227764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650" y="5445224"/>
            <a:ext cx="6696745" cy="90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3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611560" y="260648"/>
            <a:ext cx="7784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2400" dirty="0" smtClean="0"/>
              <a:t>Armring från Högbacka med ryskt ursprung</a:t>
            </a:r>
            <a:endParaRPr lang="sv-FI" sz="2400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8" t="9938" r="4650" b="16081"/>
          <a:stretch/>
        </p:blipFill>
        <p:spPr>
          <a:xfrm>
            <a:off x="1133201" y="722313"/>
            <a:ext cx="6741643" cy="4071685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5066598"/>
            <a:ext cx="4032448" cy="1663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649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611560" y="260648"/>
            <a:ext cx="7784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2400" dirty="0" smtClean="0"/>
              <a:t>Hänge från Högbacka med ryskt ursprung</a:t>
            </a:r>
            <a:endParaRPr lang="sv-FI" sz="2400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35" r="1903" b="11539"/>
          <a:stretch/>
        </p:blipFill>
        <p:spPr>
          <a:xfrm>
            <a:off x="827584" y="722313"/>
            <a:ext cx="6798503" cy="4379267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428" y="5503142"/>
            <a:ext cx="5337139" cy="1007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70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611560" y="260648"/>
            <a:ext cx="7784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2400" dirty="0" smtClean="0"/>
              <a:t>Bautasten från </a:t>
            </a:r>
            <a:r>
              <a:rPr lang="sv-FI" sz="2400" dirty="0" err="1" smtClean="0"/>
              <a:t>Sandgrubbacken</a:t>
            </a:r>
            <a:r>
              <a:rPr lang="sv-FI" sz="2400" dirty="0" smtClean="0"/>
              <a:t> i Esse</a:t>
            </a:r>
            <a:endParaRPr lang="sv-FI" sz="2400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11560" y="722313"/>
            <a:ext cx="2304256" cy="5994705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5456" y="5085184"/>
            <a:ext cx="4894628" cy="1223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35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611560" y="260648"/>
            <a:ext cx="7784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2400" dirty="0" smtClean="0"/>
              <a:t>Arabiska silvermynt i Lillkyro från 837 </a:t>
            </a:r>
            <a:r>
              <a:rPr lang="sv-FI" sz="2400" dirty="0" err="1" smtClean="0"/>
              <a:t>e.kr.</a:t>
            </a:r>
            <a:endParaRPr lang="sv-FI" sz="2400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292" y="4869160"/>
            <a:ext cx="4239032" cy="1368152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1" t="1745" r="5480" b="2416"/>
          <a:stretch/>
        </p:blipFill>
        <p:spPr>
          <a:xfrm>
            <a:off x="675118" y="914400"/>
            <a:ext cx="2960778" cy="5707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14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611560" y="260648"/>
            <a:ext cx="7784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2400" dirty="0" smtClean="0"/>
              <a:t>Vikingatida bronsföremål från Petalax</a:t>
            </a:r>
            <a:endParaRPr lang="sv-FI" sz="2400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4941168"/>
            <a:ext cx="4914460" cy="1551934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4" t="900" r="2347" b="5315"/>
          <a:stretch/>
        </p:blipFill>
        <p:spPr>
          <a:xfrm>
            <a:off x="395536" y="836712"/>
            <a:ext cx="4970836" cy="3710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756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9592" y="1124744"/>
            <a:ext cx="7336033" cy="1814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ruta 1"/>
          <p:cNvSpPr txBox="1"/>
          <p:nvPr/>
        </p:nvSpPr>
        <p:spPr>
          <a:xfrm>
            <a:off x="1043608" y="116632"/>
            <a:ext cx="7336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dirty="0" smtClean="0"/>
              <a:t>Mede av tall från </a:t>
            </a:r>
            <a:r>
              <a:rPr lang="sv-FI" dirty="0" err="1" smtClean="0"/>
              <a:t>Nådjärv</a:t>
            </a: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967550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lätat">
  <a:themeElements>
    <a:clrScheme name="Flätat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lätat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110</TotalTime>
  <Words>219</Words>
  <Application>Microsoft Office PowerPoint</Application>
  <PresentationFormat>Bildspel på skärmen (4:3)</PresentationFormat>
  <Paragraphs>42</Paragraphs>
  <Slides>37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37</vt:i4>
      </vt:variant>
    </vt:vector>
  </HeadingPairs>
  <TitlesOfParts>
    <vt:vector size="38" baseType="lpstr">
      <vt:lpstr>Flätat</vt:lpstr>
      <vt:lpstr>Sten-, brons- och järnålder i Österbotten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Stenålder i Esse</dc:title>
  <dc:creator>Tore Jungerstam</dc:creator>
  <cp:lastModifiedBy>Tore Jungerstam</cp:lastModifiedBy>
  <cp:revision>14</cp:revision>
  <dcterms:created xsi:type="dcterms:W3CDTF">2015-08-20T09:57:37Z</dcterms:created>
  <dcterms:modified xsi:type="dcterms:W3CDTF">2015-08-20T11:47:58Z</dcterms:modified>
</cp:coreProperties>
</file>